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68" r:id="rId6"/>
    <p:sldId id="313" r:id="rId7"/>
    <p:sldId id="286" r:id="rId8"/>
    <p:sldId id="269" r:id="rId9"/>
    <p:sldId id="272" r:id="rId10"/>
    <p:sldId id="279" r:id="rId11"/>
    <p:sldId id="271" r:id="rId12"/>
    <p:sldId id="277" r:id="rId13"/>
    <p:sldId id="295" r:id="rId14"/>
    <p:sldId id="280" r:id="rId15"/>
    <p:sldId id="281" r:id="rId16"/>
    <p:sldId id="282" r:id="rId17"/>
    <p:sldId id="294" r:id="rId18"/>
    <p:sldId id="273" r:id="rId19"/>
    <p:sldId id="308" r:id="rId20"/>
    <p:sldId id="304" r:id="rId21"/>
    <p:sldId id="30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77" d="100"/>
          <a:sy n="77" d="100"/>
        </p:scale>
        <p:origin x="912" y="211"/>
      </p:cViewPr>
      <p:guideLst>
        <p:guide orient="horz" pos="2160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6" y="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0707-D704-415E-B709-CA22FD35982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cxnSp>
        <p:nvCxnSpPr>
          <p:cNvPr id="5" name="Straight Connector 4"/>
          <p:cNvCxnSpPr/>
          <p:nvPr userDrawn="1"/>
        </p:nvCxnSpPr>
        <p:spPr>
          <a:xfrm>
            <a:off x="7328760" y="4264096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9270" y="5553228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cxnSp>
        <p:nvCxnSpPr>
          <p:cNvPr id="5" name="Straight Connector 4"/>
          <p:cNvCxnSpPr/>
          <p:nvPr userDrawn="1"/>
        </p:nvCxnSpPr>
        <p:spPr>
          <a:xfrm>
            <a:off x="6620908" y="4006887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810" y="2568913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/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cxnSp>
        <p:nvCxnSpPr>
          <p:cNvPr id="5" name="Straight Connector 4"/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4" name="Group 3"/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/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/>
              <p:cNvSpPr/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noProof="0" dirty="0"/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cxnSp>
        <p:nvCxnSpPr>
          <p:cNvPr id="5" name="Straight Connector 4"/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6601-B4B3-49FC-912C-326D4AAB6590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5E5BB-A7DE-44A3-BAB1-AFBE5F0FB5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7835900" y="1320800"/>
            <a:ext cx="4356100" cy="49403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6/8/2025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210" indent="-283210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7055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265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670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21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7055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79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-1" fmla="*/ 0 w 6576291"/>
              <a:gd name="connsiteY0-2" fmla="*/ 5080 h 6872605"/>
              <a:gd name="connsiteX1-3" fmla="*/ 3604491 w 6576291"/>
              <a:gd name="connsiteY1-4" fmla="*/ 0 h 6872605"/>
              <a:gd name="connsiteX2-5" fmla="*/ 6576291 w 6576291"/>
              <a:gd name="connsiteY2-6" fmla="*/ 6872605 h 6872605"/>
              <a:gd name="connsiteX3-7" fmla="*/ 0 w 6576291"/>
              <a:gd name="connsiteY3-8" fmla="*/ 6872605 h 6872605"/>
              <a:gd name="connsiteX4-9" fmla="*/ 0 w 6576291"/>
              <a:gd name="connsiteY4-10" fmla="*/ 5080 h 6872605"/>
              <a:gd name="connsiteX0-11" fmla="*/ 0 w 6576291"/>
              <a:gd name="connsiteY0-12" fmla="*/ 0 h 6867525"/>
              <a:gd name="connsiteX1-13" fmla="*/ 3624811 w 6576291"/>
              <a:gd name="connsiteY1-14" fmla="*/ 10160 h 6867525"/>
              <a:gd name="connsiteX2-15" fmla="*/ 6576291 w 6576291"/>
              <a:gd name="connsiteY2-16" fmla="*/ 6867525 h 6867525"/>
              <a:gd name="connsiteX3-17" fmla="*/ 0 w 6576291"/>
              <a:gd name="connsiteY3-18" fmla="*/ 6867525 h 6867525"/>
              <a:gd name="connsiteX4-19" fmla="*/ 0 w 6576291"/>
              <a:gd name="connsiteY4-20" fmla="*/ 0 h 6867525"/>
              <a:gd name="connsiteX0-21" fmla="*/ 0 w 6576291"/>
              <a:gd name="connsiteY0-22" fmla="*/ 5080 h 6872605"/>
              <a:gd name="connsiteX1-23" fmla="*/ 3629891 w 6576291"/>
              <a:gd name="connsiteY1-24" fmla="*/ 0 h 6872605"/>
              <a:gd name="connsiteX2-25" fmla="*/ 6576291 w 6576291"/>
              <a:gd name="connsiteY2-26" fmla="*/ 6872605 h 6872605"/>
              <a:gd name="connsiteX3-27" fmla="*/ 0 w 6576291"/>
              <a:gd name="connsiteY3-28" fmla="*/ 6872605 h 6872605"/>
              <a:gd name="connsiteX4-29" fmla="*/ 0 w 6576291"/>
              <a:gd name="connsiteY4-30" fmla="*/ 5080 h 6872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/>
            <p:cNvSpPr/>
            <p:nvPr userDrawn="1">
              <p:custDataLst>
                <p:tags r:id="rId1"/>
              </p:custDataLst>
            </p:nvPr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noProof="0" dirty="0"/>
              </a:p>
            </p:txBody>
          </p:sp>
          <p:sp>
            <p:nvSpPr>
              <p:cNvPr id="20" name="Freeform 6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noProof="0" dirty="0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/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 rot="8650774" flipH="1" flipV="1">
            <a:off x="8582270" y="-682678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38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23" name="Oval 22"/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/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/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/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/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/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/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/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/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6/8/2025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73" y="3317240"/>
            <a:ext cx="1371668" cy="770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3873" y="2136155"/>
            <a:ext cx="5143499" cy="2090808"/>
          </a:xfrm>
        </p:spPr>
        <p:txBody>
          <a:bodyPr/>
          <a:lstStyle/>
          <a:p>
            <a:r>
              <a:rPr lang="en-US" dirty="0" err="1">
                <a:latin typeface="Adobe Garamond Pro" panose="02020502060506020403" charset="0"/>
                <a:cs typeface="Adobe Garamond Pro" panose="02020502060506020403" charset="0"/>
              </a:rPr>
              <a:t>VOlKSWAGEN</a:t>
            </a:r>
            <a:endParaRPr lang="en-US" dirty="0">
              <a:latin typeface="Adobe Garamond Pro" panose="02020502060506020403" charset="0"/>
              <a:cs typeface="Adobe Garamond Pro" panose="020205020605060204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8458" y="4407606"/>
            <a:ext cx="5143500" cy="503167"/>
          </a:xfrm>
        </p:spPr>
        <p:txBody>
          <a:bodyPr/>
          <a:lstStyle/>
          <a:p>
            <a:pPr algn="ctr"/>
            <a:r>
              <a:rPr lang="en-US" b="1" dirty="0">
                <a:latin typeface="Calibri" panose="020F0502020204030204" charset="0"/>
                <a:cs typeface="Calibri" panose="020F0502020204030204" charset="0"/>
              </a:rPr>
              <a:t>The people’s car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9956" b="9956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2761549"/>
          </a:xfrm>
          <a:prstGeom prst="rect">
            <a:avLst/>
          </a:prstGeom>
          <a:gradFill>
            <a:gsLst>
              <a:gs pos="50000">
                <a:schemeClr val="accent6">
                  <a:lumMod val="75000"/>
                  <a:alpha val="10000"/>
                </a:schemeClr>
              </a:gs>
              <a:gs pos="0">
                <a:schemeClr val="accent4">
                  <a:lumMod val="50000"/>
                  <a:alpha val="10000"/>
                </a:schemeClr>
              </a:gs>
              <a:gs pos="100000">
                <a:schemeClr val="accent5">
                  <a:lumMod val="5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8985" y="3213100"/>
            <a:ext cx="5545455" cy="25996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+mn-ea"/>
              </a:rPr>
              <a:t>Commitment to reducing CO2 emissions and adhering to the Paris climate agreement.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+mn-ea"/>
              </a:rPr>
              <a:t>The company aims to be a leader in providing efficient service.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+mn-ea"/>
              </a:rPr>
              <a:t> The company strives to meet the diverse needs and preferences of its customers 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+mn-ea"/>
              </a:rPr>
              <a:t> It is dedicated to developing cutting- edge technologies and products 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8986" y="3308469"/>
            <a:ext cx="20097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dirty="0">
              <a:solidFill>
                <a:srgbClr val="C8AE4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4515" y="1776205"/>
            <a:ext cx="4987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dobe Garamond Pro" panose="02020502060506020403" pitchFamily="18" charset="0"/>
                <a:ea typeface="Arial" panose="020B0604020202020204" pitchFamily="34" charset="0"/>
                <a:cs typeface="Arial" panose="020B0604020202020204" pitchFamily="34" charset="0"/>
              </a:rPr>
              <a:t>Purpose of Existance</a:t>
            </a:r>
          </a:p>
        </p:txBody>
      </p:sp>
      <p:pic>
        <p:nvPicPr>
          <p:cNvPr id="3" name="Picture Placeholder 2" descr="WhatsApp Image 2024-08-27 at 16.37.56_4c3c2f0f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623935" y="1320800"/>
            <a:ext cx="2778760" cy="494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5144" y="790770"/>
            <a:ext cx="3932237" cy="800100"/>
          </a:xfrm>
        </p:spPr>
        <p:txBody>
          <a:bodyPr/>
          <a:lstStyle/>
          <a:p>
            <a:r>
              <a:rPr lang="en-IN" b="1" dirty="0">
                <a:latin typeface="Adobe Garamond Pro" panose="02020502060506020403" pitchFamily="18" charset="0"/>
              </a:rPr>
              <a:t>Market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Competitors( Global)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/>
              <a:t> Toyota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/>
              <a:t> Honda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/>
              <a:t> Ford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/>
              <a:t> General motors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/>
              <a:t> Hyundai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/>
              <a:t> Kia</a:t>
            </a:r>
          </a:p>
        </p:txBody>
      </p:sp>
      <p:pic>
        <p:nvPicPr>
          <p:cNvPr id="8" name="Content Placeholder 7" descr="WhatsApp Image 2024-08-27 at 16.37.51_0c0b442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765" y="1835150"/>
            <a:ext cx="6172200" cy="3694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5233" y="427092"/>
            <a:ext cx="3932237" cy="1068387"/>
          </a:xfrm>
        </p:spPr>
        <p:txBody>
          <a:bodyPr/>
          <a:lstStyle/>
          <a:p>
            <a:r>
              <a:rPr lang="en-US" b="1" dirty="0">
                <a:latin typeface="Adobe Garamond Pro" panose="02020502060506020403" charset="0"/>
                <a:cs typeface="Adobe Garamond Pro" panose="02020502060506020403" charset="0"/>
              </a:rPr>
              <a:t>Regional</a:t>
            </a:r>
            <a:endParaRPr lang="en-IN" b="1" dirty="0">
              <a:latin typeface="Adobe Garamond Pro" panose="02020502060506020403" charset="0"/>
              <a:cs typeface="Adobe Garamond Pro" panose="02020502060506020403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075" y="1637030"/>
            <a:ext cx="3931920" cy="30340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charset="0"/>
                <a:cs typeface="Calibri" panose="020F0502020204030204" charset="0"/>
              </a:rPr>
              <a:t>Renault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charset="0"/>
                <a:cs typeface="Calibri" panose="020F0502020204030204" charset="0"/>
              </a:rPr>
              <a:t>Peugeot - Citroen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charset="0"/>
                <a:cs typeface="Calibri" panose="020F0502020204030204" charset="0"/>
              </a:rPr>
              <a:t>BMW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charset="0"/>
                <a:cs typeface="Calibri" panose="020F0502020204030204" charset="0"/>
              </a:rPr>
              <a:t>Mercedes-Benz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charset="0"/>
                <a:cs typeface="Calibri" panose="020F0502020204030204" charset="0"/>
              </a:rPr>
              <a:t>Audi</a:t>
            </a:r>
            <a:endParaRPr lang="en-IN" sz="18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48735" y="-1465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35075" y="3752850"/>
            <a:ext cx="4324985" cy="2702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57085" y="427355"/>
            <a:ext cx="3687445" cy="2766060"/>
          </a:xfrm>
          <a:prstGeom prst="rect">
            <a:avLst/>
          </a:prstGeom>
        </p:spPr>
      </p:pic>
      <p:sp>
        <p:nvSpPr>
          <p:cNvPr id="12" name="Title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035323" y="3050277"/>
            <a:ext cx="3932237" cy="1068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IN" b="1" dirty="0">
                <a:latin typeface="Adobe Garamond Pro" panose="02020502060506020403" charset="0"/>
                <a:cs typeface="Adobe Garamond Pro" panose="02020502060506020403" charset="0"/>
              </a:rPr>
              <a:t>USP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784975" y="4118610"/>
            <a:ext cx="4994910" cy="2480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The unique selling proposition of VW is that its products are more </a:t>
            </a:r>
          </a:p>
          <a:p>
            <a:pPr indent="0">
              <a:buNone/>
            </a:pP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fuel efficient and environment friendly i.e. It burns less fuel.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Blue Motion is a technology used by VW that reduces the size of </a:t>
            </a:r>
          </a:p>
          <a:p>
            <a:pPr indent="0">
              <a:buNone/>
            </a:pP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the engine that runs on petrol or diesel.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622852" y="866589"/>
            <a:ext cx="7165250" cy="920336"/>
          </a:xfrm>
        </p:spPr>
        <p:txBody>
          <a:bodyPr/>
          <a:lstStyle/>
          <a:p>
            <a:pPr algn="ctr"/>
            <a:r>
              <a:rPr lang="en-IN" dirty="0">
                <a:latin typeface="Adobe Garamond Pro Bold" panose="02020702060506020403" pitchFamily="18" charset="0"/>
              </a:rPr>
              <a:t>Market Trends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852967" y="2866102"/>
            <a:ext cx="6363222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Electrification - Increasing demand of Electric vehicles in the growing-markets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Autonomous driving- The advancement of self - driving car technologies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Sustainability- The generational demand of environmental friendly production.</a:t>
            </a:r>
            <a:endParaRPr lang="en-IN" sz="2000" dirty="0"/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152015"/>
          </a:xfrm>
          <a:prstGeom prst="rect">
            <a:avLst/>
          </a:prstGeom>
          <a:gradFill>
            <a:gsLst>
              <a:gs pos="50000">
                <a:schemeClr val="accent6">
                  <a:lumMod val="75000"/>
                  <a:alpha val="10000"/>
                </a:schemeClr>
              </a:gs>
              <a:gs pos="0">
                <a:schemeClr val="accent4">
                  <a:lumMod val="50000"/>
                  <a:alpha val="10000"/>
                </a:schemeClr>
              </a:gs>
              <a:gs pos="100000">
                <a:schemeClr val="accent5">
                  <a:lumMod val="5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13245" y="2484120"/>
            <a:ext cx="4744720" cy="307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916120" y="167416"/>
            <a:ext cx="658111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JJK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7961" y="1593960"/>
            <a:ext cx="9968865" cy="4292682"/>
            <a:chOff x="1140064" y="2080438"/>
            <a:chExt cx="9937726" cy="3997175"/>
          </a:xfrm>
        </p:grpSpPr>
        <p:sp>
          <p:nvSpPr>
            <p:cNvPr id="4" name="Freeform 13"/>
            <p:cNvSpPr/>
            <p:nvPr/>
          </p:nvSpPr>
          <p:spPr bwMode="auto">
            <a:xfrm rot="10800000">
              <a:off x="6425812" y="4050514"/>
              <a:ext cx="1883379" cy="1700041"/>
            </a:xfrm>
            <a:prstGeom prst="snipRoundRect">
              <a:avLst>
                <a:gd name="adj1" fmla="val 0"/>
                <a:gd name="adj2" fmla="val 50000"/>
              </a:avLst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 rot="10800000" flipH="1">
              <a:off x="3991547" y="4050514"/>
              <a:ext cx="1883379" cy="1700041"/>
            </a:xfrm>
            <a:prstGeom prst="snipRoundRect">
              <a:avLst>
                <a:gd name="adj1" fmla="val 0"/>
                <a:gd name="adj2" fmla="val 50000"/>
              </a:avLst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 flipH="1">
              <a:off x="6428561" y="2080438"/>
              <a:ext cx="1883379" cy="1700041"/>
            </a:xfrm>
            <a:prstGeom prst="snipRoundRect">
              <a:avLst>
                <a:gd name="adj1" fmla="val 0"/>
                <a:gd name="adj2" fmla="val 50000"/>
              </a:avLst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7" name="Freeform 13"/>
            <p:cNvSpPr/>
            <p:nvPr/>
          </p:nvSpPr>
          <p:spPr bwMode="auto">
            <a:xfrm>
              <a:off x="4026102" y="2086044"/>
              <a:ext cx="1883380" cy="1700042"/>
            </a:xfrm>
            <a:prstGeom prst="snipRoundRect">
              <a:avLst>
                <a:gd name="adj1" fmla="val 0"/>
                <a:gd name="adj2" fmla="val 50000"/>
              </a:avLst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8" name="Rectangle: Rounded Corners 15"/>
            <p:cNvSpPr/>
            <p:nvPr/>
          </p:nvSpPr>
          <p:spPr>
            <a:xfrm>
              <a:off x="4459260" y="2619009"/>
              <a:ext cx="796660" cy="796660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ID" sz="4400" b="1">
                  <a:solidFill>
                    <a:schemeClr val="bg1"/>
                  </a:solidFill>
                  <a:latin typeface="Algerian" panose="04020705040A02060702" charset="0"/>
                  <a:cs typeface="Algerian" panose="04020705040A02060702" charset="0"/>
                </a:rPr>
                <a:t>S</a:t>
              </a:r>
            </a:p>
          </p:txBody>
        </p:sp>
        <p:sp>
          <p:nvSpPr>
            <p:cNvPr id="9" name="Rectangle: Rounded Corners 22"/>
            <p:cNvSpPr/>
            <p:nvPr/>
          </p:nvSpPr>
          <p:spPr>
            <a:xfrm>
              <a:off x="4459260" y="4360737"/>
              <a:ext cx="796660" cy="796660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10" name="Rectangle: Rounded Corners 31"/>
            <p:cNvSpPr/>
            <p:nvPr/>
          </p:nvSpPr>
          <p:spPr>
            <a:xfrm>
              <a:off x="7099179" y="4325348"/>
              <a:ext cx="796660" cy="796660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11" name="Rectangle: Rounded Corners 38"/>
            <p:cNvSpPr/>
            <p:nvPr/>
          </p:nvSpPr>
          <p:spPr>
            <a:xfrm>
              <a:off x="7099179" y="2619009"/>
              <a:ext cx="796660" cy="796660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ID" sz="4400" dirty="0">
                  <a:solidFill>
                    <a:schemeClr val="bg1"/>
                  </a:solidFill>
                  <a:latin typeface="Algerian" panose="04020705040A02060702" charset="0"/>
                  <a:cs typeface="Algerian" panose="04020705040A02060702" charset="0"/>
                </a:rPr>
                <a:t>W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8566457" y="2218899"/>
              <a:ext cx="1818233" cy="37132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Weakness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566614" y="2552876"/>
              <a:ext cx="2511176" cy="1497729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ym typeface="+mn-ea"/>
                </a:rPr>
                <a:t>Volkswagen are the dependence on diesel engines, which increases the challenges emerging in the market for the company </a:t>
              </a: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566457" y="4360737"/>
              <a:ext cx="1818233" cy="37132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Threats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566614" y="4694517"/>
              <a:ext cx="2511176" cy="80888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ym typeface="+mn-ea"/>
                </a:rPr>
                <a:t>Economic fluctuations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ym typeface="+mn-ea"/>
                </a:rPr>
                <a:t> Intense competition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ym typeface="+mn-ea"/>
                </a:rPr>
                <a:t> Regulatory change</a:t>
              </a:r>
              <a:endParaRPr lang="zh-CN" altLang="en-US" sz="1200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833164" y="2218899"/>
              <a:ext cx="1818233" cy="37132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Strength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1171081" y="2552869"/>
              <a:ext cx="2480315" cy="1030613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ym typeface="+mn-ea"/>
                </a:rPr>
                <a:t>Strong Brand Recognition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ym typeface="+mn-ea"/>
                </a:rPr>
                <a:t> Global presence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ym typeface="+mn-ea"/>
                </a:rPr>
                <a:t>Diverse products lineup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ym typeface="+mn-ea"/>
                </a:rPr>
                <a:t>Engineering expertise</a:t>
              </a:r>
              <a:endParaRPr lang="en-US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en-US" sz="1200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67861" y="4312103"/>
              <a:ext cx="1883380" cy="372567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Opportunities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140064" y="4684670"/>
              <a:ext cx="2511176" cy="1392943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ym typeface="+mn-ea"/>
                </a:rPr>
                <a:t>One of the leading opportunities for the company is the growth of electric vehicle in the market and also the expansion into new regions.</a:t>
              </a:r>
              <a:endParaRPr lang="en-US" sz="1200" dirty="0"/>
            </a:p>
            <a:p>
              <a:pPr algn="r">
                <a:lnSpc>
                  <a:spcPct val="150000"/>
                </a:lnSpc>
              </a:pPr>
              <a:endParaRPr lang="en-US" altLang="en-US" sz="1200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22" name="Oval 101"/>
            <p:cNvSpPr/>
            <p:nvPr/>
          </p:nvSpPr>
          <p:spPr>
            <a:xfrm>
              <a:off x="4638073" y="4542401"/>
              <a:ext cx="439035" cy="436891"/>
            </a:xfrm>
            <a:custGeom>
              <a:avLst/>
              <a:gdLst>
                <a:gd name="T0" fmla="*/ 7080 w 12800"/>
                <a:gd name="T1" fmla="*/ 12738 h 12738"/>
                <a:gd name="T2" fmla="*/ 6813 w 12800"/>
                <a:gd name="T3" fmla="*/ 12471 h 12738"/>
                <a:gd name="T4" fmla="*/ 6813 w 12800"/>
                <a:gd name="T5" fmla="*/ 7019 h 12738"/>
                <a:gd name="T6" fmla="*/ 7080 w 12800"/>
                <a:gd name="T7" fmla="*/ 6752 h 12738"/>
                <a:gd name="T8" fmla="*/ 12533 w 12800"/>
                <a:gd name="T9" fmla="*/ 6752 h 12738"/>
                <a:gd name="T10" fmla="*/ 12800 w 12800"/>
                <a:gd name="T11" fmla="*/ 7019 h 12738"/>
                <a:gd name="T12" fmla="*/ 7080 w 12800"/>
                <a:gd name="T13" fmla="*/ 12738 h 12738"/>
                <a:gd name="T14" fmla="*/ 7347 w 12800"/>
                <a:gd name="T15" fmla="*/ 7286 h 12738"/>
                <a:gd name="T16" fmla="*/ 7347 w 12800"/>
                <a:gd name="T17" fmla="*/ 12198 h 12738"/>
                <a:gd name="T18" fmla="*/ 12260 w 12800"/>
                <a:gd name="T19" fmla="*/ 7286 h 12738"/>
                <a:gd name="T20" fmla="*/ 7347 w 12800"/>
                <a:gd name="T21" fmla="*/ 7286 h 12738"/>
                <a:gd name="T22" fmla="*/ 5721 w 12800"/>
                <a:gd name="T23" fmla="*/ 11440 h 12738"/>
                <a:gd name="T24" fmla="*/ 0 w 12800"/>
                <a:gd name="T25" fmla="*/ 5720 h 12738"/>
                <a:gd name="T26" fmla="*/ 5721 w 12800"/>
                <a:gd name="T27" fmla="*/ 0 h 12738"/>
                <a:gd name="T28" fmla="*/ 11441 w 12800"/>
                <a:gd name="T29" fmla="*/ 5720 h 12738"/>
                <a:gd name="T30" fmla="*/ 11174 w 12800"/>
                <a:gd name="T31" fmla="*/ 5987 h 12738"/>
                <a:gd name="T32" fmla="*/ 5987 w 12800"/>
                <a:gd name="T33" fmla="*/ 5987 h 12738"/>
                <a:gd name="T34" fmla="*/ 5987 w 12800"/>
                <a:gd name="T35" fmla="*/ 11173 h 12738"/>
                <a:gd name="T36" fmla="*/ 5721 w 12800"/>
                <a:gd name="T37" fmla="*/ 11440 h 12738"/>
                <a:gd name="T38" fmla="*/ 5721 w 12800"/>
                <a:gd name="T39" fmla="*/ 533 h 12738"/>
                <a:gd name="T40" fmla="*/ 533 w 12800"/>
                <a:gd name="T41" fmla="*/ 5720 h 12738"/>
                <a:gd name="T42" fmla="*/ 5454 w 12800"/>
                <a:gd name="T43" fmla="*/ 10900 h 12738"/>
                <a:gd name="T44" fmla="*/ 5454 w 12800"/>
                <a:gd name="T45" fmla="*/ 5720 h 12738"/>
                <a:gd name="T46" fmla="*/ 5721 w 12800"/>
                <a:gd name="T47" fmla="*/ 5453 h 12738"/>
                <a:gd name="T48" fmla="*/ 10901 w 12800"/>
                <a:gd name="T49" fmla="*/ 5453 h 12738"/>
                <a:gd name="T50" fmla="*/ 5721 w 12800"/>
                <a:gd name="T51" fmla="*/ 533 h 1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00" h="12738">
                  <a:moveTo>
                    <a:pt x="7080" y="12738"/>
                  </a:moveTo>
                  <a:cubicBezTo>
                    <a:pt x="6933" y="12738"/>
                    <a:pt x="6813" y="12619"/>
                    <a:pt x="6813" y="12471"/>
                  </a:cubicBezTo>
                  <a:lnTo>
                    <a:pt x="6813" y="7019"/>
                  </a:lnTo>
                  <a:cubicBezTo>
                    <a:pt x="6813" y="6872"/>
                    <a:pt x="6933" y="6752"/>
                    <a:pt x="7080" y="6752"/>
                  </a:cubicBezTo>
                  <a:lnTo>
                    <a:pt x="12533" y="6752"/>
                  </a:lnTo>
                  <a:cubicBezTo>
                    <a:pt x="12681" y="6752"/>
                    <a:pt x="12800" y="6872"/>
                    <a:pt x="12800" y="7019"/>
                  </a:cubicBezTo>
                  <a:cubicBezTo>
                    <a:pt x="12800" y="10172"/>
                    <a:pt x="10234" y="12738"/>
                    <a:pt x="7080" y="12738"/>
                  </a:cubicBezTo>
                  <a:close/>
                  <a:moveTo>
                    <a:pt x="7347" y="7286"/>
                  </a:moveTo>
                  <a:lnTo>
                    <a:pt x="7347" y="12198"/>
                  </a:lnTo>
                  <a:cubicBezTo>
                    <a:pt x="9995" y="12063"/>
                    <a:pt x="12125" y="9934"/>
                    <a:pt x="12260" y="7286"/>
                  </a:cubicBezTo>
                  <a:lnTo>
                    <a:pt x="7347" y="7286"/>
                  </a:lnTo>
                  <a:close/>
                  <a:moveTo>
                    <a:pt x="5721" y="11440"/>
                  </a:moveTo>
                  <a:cubicBezTo>
                    <a:pt x="2566" y="11440"/>
                    <a:pt x="0" y="8874"/>
                    <a:pt x="0" y="5720"/>
                  </a:cubicBezTo>
                  <a:cubicBezTo>
                    <a:pt x="0" y="2566"/>
                    <a:pt x="2566" y="0"/>
                    <a:pt x="5721" y="0"/>
                  </a:cubicBezTo>
                  <a:cubicBezTo>
                    <a:pt x="8874" y="0"/>
                    <a:pt x="11441" y="2566"/>
                    <a:pt x="11441" y="5720"/>
                  </a:cubicBezTo>
                  <a:cubicBezTo>
                    <a:pt x="11442" y="5867"/>
                    <a:pt x="11322" y="5987"/>
                    <a:pt x="11174" y="5987"/>
                  </a:cubicBezTo>
                  <a:lnTo>
                    <a:pt x="5987" y="5987"/>
                  </a:lnTo>
                  <a:lnTo>
                    <a:pt x="5987" y="11173"/>
                  </a:lnTo>
                  <a:cubicBezTo>
                    <a:pt x="5987" y="11321"/>
                    <a:pt x="5868" y="11440"/>
                    <a:pt x="5721" y="11440"/>
                  </a:cubicBezTo>
                  <a:close/>
                  <a:moveTo>
                    <a:pt x="5721" y="533"/>
                  </a:moveTo>
                  <a:cubicBezTo>
                    <a:pt x="2861" y="533"/>
                    <a:pt x="533" y="2860"/>
                    <a:pt x="533" y="5720"/>
                  </a:cubicBezTo>
                  <a:cubicBezTo>
                    <a:pt x="533" y="8490"/>
                    <a:pt x="2717" y="10761"/>
                    <a:pt x="5454" y="10900"/>
                  </a:cubicBezTo>
                  <a:lnTo>
                    <a:pt x="5454" y="5720"/>
                  </a:lnTo>
                  <a:cubicBezTo>
                    <a:pt x="5454" y="5573"/>
                    <a:pt x="5574" y="5453"/>
                    <a:pt x="5721" y="5453"/>
                  </a:cubicBezTo>
                  <a:lnTo>
                    <a:pt x="10901" y="5453"/>
                  </a:lnTo>
                  <a:cubicBezTo>
                    <a:pt x="10761" y="2717"/>
                    <a:pt x="8491" y="533"/>
                    <a:pt x="5721" y="533"/>
                  </a:cubicBezTo>
                  <a:close/>
                </a:path>
              </a:pathLst>
            </a:cu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>
                  <a:solidFill>
                    <a:schemeClr val="bg1"/>
                  </a:solidFill>
                  <a:latin typeface="Algerian" panose="04020705040A02060702" charset="0"/>
                  <a:cs typeface="Algerian" panose="04020705040A02060702" charset="0"/>
                </a:rPr>
                <a:t>O</a:t>
              </a:r>
            </a:p>
          </p:txBody>
        </p:sp>
        <p:sp>
          <p:nvSpPr>
            <p:cNvPr id="23" name="Oval 102"/>
            <p:cNvSpPr/>
            <p:nvPr/>
          </p:nvSpPr>
          <p:spPr>
            <a:xfrm>
              <a:off x="7279920" y="4541329"/>
              <a:ext cx="435176" cy="439035"/>
            </a:xfrm>
            <a:custGeom>
              <a:avLst/>
              <a:gdLst>
                <a:gd name="T0" fmla="*/ 3518 w 12688"/>
                <a:gd name="T1" fmla="*/ 8476 h 12800"/>
                <a:gd name="T2" fmla="*/ 9171 w 12688"/>
                <a:gd name="T3" fmla="*/ 8476 h 12800"/>
                <a:gd name="T4" fmla="*/ 6345 w 12688"/>
                <a:gd name="T5" fmla="*/ 6093 h 12800"/>
                <a:gd name="T6" fmla="*/ 6345 w 12688"/>
                <a:gd name="T7" fmla="*/ 10859 h 12800"/>
                <a:gd name="T8" fmla="*/ 6345 w 12688"/>
                <a:gd name="T9" fmla="*/ 6093 h 12800"/>
                <a:gd name="T10" fmla="*/ 1902 w 12688"/>
                <a:gd name="T11" fmla="*/ 12800 h 12800"/>
                <a:gd name="T12" fmla="*/ 0 w 12688"/>
                <a:gd name="T13" fmla="*/ 6111 h 12800"/>
                <a:gd name="T14" fmla="*/ 4440 w 12688"/>
                <a:gd name="T15" fmla="*/ 4152 h 12800"/>
                <a:gd name="T16" fmla="*/ 4707 w 12688"/>
                <a:gd name="T17" fmla="*/ 2982 h 12800"/>
                <a:gd name="T18" fmla="*/ 8250 w 12688"/>
                <a:gd name="T19" fmla="*/ 3249 h 12800"/>
                <a:gd name="T20" fmla="*/ 10787 w 12688"/>
                <a:gd name="T21" fmla="*/ 4152 h 12800"/>
                <a:gd name="T22" fmla="*/ 12688 w 12688"/>
                <a:gd name="T23" fmla="*/ 10842 h 12800"/>
                <a:gd name="T24" fmla="*/ 1902 w 12688"/>
                <a:gd name="T25" fmla="*/ 4685 h 12800"/>
                <a:gd name="T26" fmla="*/ 534 w 12688"/>
                <a:gd name="T27" fmla="*/ 10842 h 12800"/>
                <a:gd name="T28" fmla="*/ 10787 w 12688"/>
                <a:gd name="T29" fmla="*/ 12267 h 12800"/>
                <a:gd name="T30" fmla="*/ 12154 w 12688"/>
                <a:gd name="T31" fmla="*/ 6111 h 12800"/>
                <a:gd name="T32" fmla="*/ 7983 w 12688"/>
                <a:gd name="T33" fmla="*/ 4685 h 12800"/>
                <a:gd name="T34" fmla="*/ 7716 w 12688"/>
                <a:gd name="T35" fmla="*/ 3516 h 12800"/>
                <a:gd name="T36" fmla="*/ 4973 w 12688"/>
                <a:gd name="T37" fmla="*/ 4418 h 12800"/>
                <a:gd name="T38" fmla="*/ 1902 w 12688"/>
                <a:gd name="T39" fmla="*/ 4685 h 12800"/>
                <a:gd name="T40" fmla="*/ 3544 w 12688"/>
                <a:gd name="T41" fmla="*/ 3508 h 12800"/>
                <a:gd name="T42" fmla="*/ 2744 w 12688"/>
                <a:gd name="T43" fmla="*/ 800 h 12800"/>
                <a:gd name="T44" fmla="*/ 8826 w 12688"/>
                <a:gd name="T45" fmla="*/ 0 h 12800"/>
                <a:gd name="T46" fmla="*/ 9626 w 12688"/>
                <a:gd name="T47" fmla="*/ 2708 h 12800"/>
                <a:gd name="T48" fmla="*/ 3544 w 12688"/>
                <a:gd name="T49" fmla="*/ 533 h 12800"/>
                <a:gd name="T50" fmla="*/ 3277 w 12688"/>
                <a:gd name="T51" fmla="*/ 2708 h 12800"/>
                <a:gd name="T52" fmla="*/ 8826 w 12688"/>
                <a:gd name="T53" fmla="*/ 2974 h 12800"/>
                <a:gd name="T54" fmla="*/ 9093 w 12688"/>
                <a:gd name="T55" fmla="*/ 800 h 12800"/>
                <a:gd name="T56" fmla="*/ 3544 w 12688"/>
                <a:gd name="T57" fmla="*/ 533 h 12800"/>
                <a:gd name="T58" fmla="*/ 4804 w 12688"/>
                <a:gd name="T59" fmla="*/ 2020 h 12800"/>
                <a:gd name="T60" fmla="*/ 4804 w 12688"/>
                <a:gd name="T61" fmla="*/ 1487 h 12800"/>
                <a:gd name="T62" fmla="*/ 7833 w 12688"/>
                <a:gd name="T63" fmla="*/ 1754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688" h="12800">
                  <a:moveTo>
                    <a:pt x="6345" y="11393"/>
                  </a:moveTo>
                  <a:cubicBezTo>
                    <a:pt x="4786" y="11393"/>
                    <a:pt x="3518" y="10085"/>
                    <a:pt x="3518" y="8476"/>
                  </a:cubicBezTo>
                  <a:cubicBezTo>
                    <a:pt x="3518" y="6868"/>
                    <a:pt x="4786" y="5559"/>
                    <a:pt x="6345" y="5559"/>
                  </a:cubicBezTo>
                  <a:cubicBezTo>
                    <a:pt x="7903" y="5559"/>
                    <a:pt x="9171" y="6868"/>
                    <a:pt x="9171" y="8476"/>
                  </a:cubicBezTo>
                  <a:cubicBezTo>
                    <a:pt x="9171" y="10084"/>
                    <a:pt x="7903" y="11393"/>
                    <a:pt x="6345" y="11393"/>
                  </a:cubicBezTo>
                  <a:close/>
                  <a:moveTo>
                    <a:pt x="6345" y="6093"/>
                  </a:moveTo>
                  <a:cubicBezTo>
                    <a:pt x="5080" y="6093"/>
                    <a:pt x="4051" y="7162"/>
                    <a:pt x="4051" y="8476"/>
                  </a:cubicBezTo>
                  <a:cubicBezTo>
                    <a:pt x="4051" y="9790"/>
                    <a:pt x="5080" y="10859"/>
                    <a:pt x="6345" y="10859"/>
                  </a:cubicBezTo>
                  <a:cubicBezTo>
                    <a:pt x="7609" y="10859"/>
                    <a:pt x="8638" y="9790"/>
                    <a:pt x="8638" y="8476"/>
                  </a:cubicBezTo>
                  <a:cubicBezTo>
                    <a:pt x="8638" y="7162"/>
                    <a:pt x="7609" y="6093"/>
                    <a:pt x="6345" y="6093"/>
                  </a:cubicBezTo>
                  <a:close/>
                  <a:moveTo>
                    <a:pt x="10787" y="12800"/>
                  </a:moveTo>
                  <a:lnTo>
                    <a:pt x="1902" y="12800"/>
                  </a:lnTo>
                  <a:cubicBezTo>
                    <a:pt x="853" y="12800"/>
                    <a:pt x="0" y="11922"/>
                    <a:pt x="0" y="10842"/>
                  </a:cubicBezTo>
                  <a:lnTo>
                    <a:pt x="0" y="6111"/>
                  </a:lnTo>
                  <a:cubicBezTo>
                    <a:pt x="0" y="5030"/>
                    <a:pt x="853" y="4152"/>
                    <a:pt x="1902" y="4152"/>
                  </a:cubicBezTo>
                  <a:lnTo>
                    <a:pt x="4440" y="4152"/>
                  </a:lnTo>
                  <a:lnTo>
                    <a:pt x="4440" y="3249"/>
                  </a:lnTo>
                  <a:cubicBezTo>
                    <a:pt x="4440" y="3102"/>
                    <a:pt x="4559" y="2982"/>
                    <a:pt x="4707" y="2982"/>
                  </a:cubicBezTo>
                  <a:lnTo>
                    <a:pt x="7983" y="2982"/>
                  </a:lnTo>
                  <a:cubicBezTo>
                    <a:pt x="8130" y="2982"/>
                    <a:pt x="8250" y="3102"/>
                    <a:pt x="8250" y="3249"/>
                  </a:cubicBezTo>
                  <a:lnTo>
                    <a:pt x="8250" y="4152"/>
                  </a:lnTo>
                  <a:lnTo>
                    <a:pt x="10787" y="4152"/>
                  </a:lnTo>
                  <a:cubicBezTo>
                    <a:pt x="11835" y="4152"/>
                    <a:pt x="12688" y="5030"/>
                    <a:pt x="12688" y="6111"/>
                  </a:cubicBezTo>
                  <a:lnTo>
                    <a:pt x="12688" y="10842"/>
                  </a:lnTo>
                  <a:cubicBezTo>
                    <a:pt x="12687" y="11922"/>
                    <a:pt x="11835" y="12800"/>
                    <a:pt x="10787" y="12800"/>
                  </a:cubicBezTo>
                  <a:close/>
                  <a:moveTo>
                    <a:pt x="1902" y="4685"/>
                  </a:moveTo>
                  <a:cubicBezTo>
                    <a:pt x="1147" y="4685"/>
                    <a:pt x="534" y="5325"/>
                    <a:pt x="534" y="6111"/>
                  </a:cubicBezTo>
                  <a:lnTo>
                    <a:pt x="534" y="10842"/>
                  </a:lnTo>
                  <a:cubicBezTo>
                    <a:pt x="534" y="11628"/>
                    <a:pt x="1147" y="12267"/>
                    <a:pt x="1902" y="12267"/>
                  </a:cubicBezTo>
                  <a:lnTo>
                    <a:pt x="10787" y="12267"/>
                  </a:lnTo>
                  <a:cubicBezTo>
                    <a:pt x="11541" y="12267"/>
                    <a:pt x="12154" y="11627"/>
                    <a:pt x="12154" y="10842"/>
                  </a:cubicBezTo>
                  <a:lnTo>
                    <a:pt x="12154" y="6111"/>
                  </a:lnTo>
                  <a:cubicBezTo>
                    <a:pt x="12154" y="5325"/>
                    <a:pt x="11541" y="4685"/>
                    <a:pt x="10787" y="4685"/>
                  </a:cubicBezTo>
                  <a:lnTo>
                    <a:pt x="7983" y="4685"/>
                  </a:lnTo>
                  <a:cubicBezTo>
                    <a:pt x="7836" y="4685"/>
                    <a:pt x="7716" y="4566"/>
                    <a:pt x="7716" y="4418"/>
                  </a:cubicBezTo>
                  <a:lnTo>
                    <a:pt x="7716" y="3516"/>
                  </a:lnTo>
                  <a:lnTo>
                    <a:pt x="4973" y="3516"/>
                  </a:lnTo>
                  <a:lnTo>
                    <a:pt x="4973" y="4418"/>
                  </a:lnTo>
                  <a:cubicBezTo>
                    <a:pt x="4973" y="4566"/>
                    <a:pt x="4854" y="4685"/>
                    <a:pt x="4707" y="4685"/>
                  </a:cubicBezTo>
                  <a:lnTo>
                    <a:pt x="1902" y="4685"/>
                  </a:lnTo>
                  <a:close/>
                  <a:moveTo>
                    <a:pt x="8826" y="3508"/>
                  </a:moveTo>
                  <a:lnTo>
                    <a:pt x="3544" y="3508"/>
                  </a:lnTo>
                  <a:cubicBezTo>
                    <a:pt x="3103" y="3508"/>
                    <a:pt x="2744" y="3149"/>
                    <a:pt x="2744" y="2708"/>
                  </a:cubicBezTo>
                  <a:lnTo>
                    <a:pt x="2744" y="800"/>
                  </a:lnTo>
                  <a:cubicBezTo>
                    <a:pt x="2744" y="359"/>
                    <a:pt x="3103" y="0"/>
                    <a:pt x="3544" y="0"/>
                  </a:cubicBezTo>
                  <a:lnTo>
                    <a:pt x="8826" y="0"/>
                  </a:lnTo>
                  <a:cubicBezTo>
                    <a:pt x="9267" y="0"/>
                    <a:pt x="9626" y="359"/>
                    <a:pt x="9626" y="800"/>
                  </a:cubicBezTo>
                  <a:lnTo>
                    <a:pt x="9626" y="2708"/>
                  </a:lnTo>
                  <a:cubicBezTo>
                    <a:pt x="9626" y="3149"/>
                    <a:pt x="9267" y="3508"/>
                    <a:pt x="8826" y="3508"/>
                  </a:cubicBezTo>
                  <a:close/>
                  <a:moveTo>
                    <a:pt x="3544" y="533"/>
                  </a:moveTo>
                  <a:cubicBezTo>
                    <a:pt x="3397" y="533"/>
                    <a:pt x="3277" y="653"/>
                    <a:pt x="3277" y="800"/>
                  </a:cubicBezTo>
                  <a:lnTo>
                    <a:pt x="3277" y="2708"/>
                  </a:lnTo>
                  <a:cubicBezTo>
                    <a:pt x="3277" y="2855"/>
                    <a:pt x="3397" y="2974"/>
                    <a:pt x="3544" y="2974"/>
                  </a:cubicBezTo>
                  <a:lnTo>
                    <a:pt x="8826" y="2974"/>
                  </a:lnTo>
                  <a:cubicBezTo>
                    <a:pt x="8973" y="2974"/>
                    <a:pt x="9093" y="2855"/>
                    <a:pt x="9093" y="2708"/>
                  </a:cubicBezTo>
                  <a:lnTo>
                    <a:pt x="9093" y="800"/>
                  </a:lnTo>
                  <a:cubicBezTo>
                    <a:pt x="9093" y="653"/>
                    <a:pt x="8973" y="533"/>
                    <a:pt x="8826" y="533"/>
                  </a:cubicBezTo>
                  <a:lnTo>
                    <a:pt x="3544" y="533"/>
                  </a:lnTo>
                  <a:close/>
                  <a:moveTo>
                    <a:pt x="7566" y="2020"/>
                  </a:moveTo>
                  <a:lnTo>
                    <a:pt x="4804" y="2020"/>
                  </a:lnTo>
                  <a:cubicBezTo>
                    <a:pt x="4657" y="2020"/>
                    <a:pt x="4537" y="1901"/>
                    <a:pt x="4537" y="1754"/>
                  </a:cubicBezTo>
                  <a:cubicBezTo>
                    <a:pt x="4537" y="1606"/>
                    <a:pt x="4657" y="1487"/>
                    <a:pt x="4804" y="1487"/>
                  </a:cubicBezTo>
                  <a:lnTo>
                    <a:pt x="7566" y="1487"/>
                  </a:lnTo>
                  <a:cubicBezTo>
                    <a:pt x="7713" y="1487"/>
                    <a:pt x="7833" y="1606"/>
                    <a:pt x="7833" y="1754"/>
                  </a:cubicBezTo>
                  <a:cubicBezTo>
                    <a:pt x="7833" y="1901"/>
                    <a:pt x="7713" y="2020"/>
                    <a:pt x="7566" y="2020"/>
                  </a:cubicBezTo>
                  <a:close/>
                </a:path>
              </a:pathLst>
            </a:cu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400">
                  <a:solidFill>
                    <a:schemeClr val="bg1"/>
                  </a:solidFill>
                  <a:latin typeface="Algerian" panose="04020705040A02060702" charset="0"/>
                  <a:cs typeface="Algerian" panose="04020705040A02060702" charset="0"/>
                </a:rPr>
                <a:t>T</a:t>
              </a:r>
            </a:p>
          </p:txBody>
        </p:sp>
      </p:grpSp>
      <p:sp>
        <p:nvSpPr>
          <p:cNvPr id="25" name="Text Box 24"/>
          <p:cNvSpPr txBox="1"/>
          <p:nvPr/>
        </p:nvSpPr>
        <p:spPr>
          <a:xfrm>
            <a:off x="1773124" y="510032"/>
            <a:ext cx="8638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dobe Garamond Pro" panose="02020502060506020403" charset="0"/>
                <a:cs typeface="Adobe Garamond Pro" panose="02020502060506020403" charset="0"/>
              </a:rPr>
              <a:t>SWOT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29945" y="5437505"/>
            <a:ext cx="862965" cy="8629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5" y="365760"/>
            <a:ext cx="10772775" cy="606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45" y="539115"/>
            <a:ext cx="9015730" cy="620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charset="0"/>
                <a:cs typeface="Adobe Garamond Pro" panose="02020502060506020403" charset="0"/>
                <a:sym typeface="+mn-ea"/>
              </a:rPr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139388" y="1154832"/>
            <a:ext cx="7900525" cy="1257064"/>
          </a:xfrm>
        </p:spPr>
        <p:txBody>
          <a:bodyPr/>
          <a:lstStyle/>
          <a:p>
            <a:r>
              <a:rPr lang="en-US" b="1" dirty="0">
                <a:latin typeface="Calibri" panose="020F0502020204030204" charset="0"/>
                <a:cs typeface="Calibri" panose="020F0502020204030204" charset="0"/>
                <a:sym typeface="+mn-ea"/>
              </a:rPr>
              <a:t>Volkswagen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 has established itself as a leading automotive manufacturer through its strong strategic branding , diverse products lineup and commitment towards customers preferences and satisfaction. By understanding the market , company’s competitors and trends , Volkswagen can continue to innovate and thrive in the competition of automotive industry.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DDAAF1C-9981-44D4-9968-BA8368119E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362" b="25362"/>
          <a:stretch>
            <a:fillRect/>
          </a:stretch>
        </p:blipFill>
        <p:spPr>
          <a:xfrm>
            <a:off x="2992800" y="2787210"/>
            <a:ext cx="6206400" cy="45876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/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V2023CW0079_720p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900" y="264160"/>
            <a:ext cx="11252200" cy="6329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338198" y="3275965"/>
            <a:ext cx="5011410" cy="651448"/>
          </a:xfrm>
        </p:spPr>
        <p:txBody>
          <a:bodyPr/>
          <a:lstStyle/>
          <a:p>
            <a:r>
              <a:rPr lang="en-US" dirty="0">
                <a:latin typeface="Adobe Garamond Pro" panose="02020502060506020403" charset="0"/>
                <a:cs typeface="Adobe Garamond Pro" panose="02020502060506020403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charset="0"/>
                <a:cs typeface="Adobe Garamond Pro" panose="02020502060506020403" charset="0"/>
              </a:rPr>
              <a:t>Volkswagen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9387" y="1319152"/>
            <a:ext cx="7900525" cy="1634607"/>
          </a:xfrm>
        </p:spPr>
        <p:txBody>
          <a:bodyPr/>
          <a:lstStyle/>
          <a:p>
            <a:r>
              <a:rPr lang="en-US" b="1" dirty="0">
                <a:latin typeface="Calibri" panose="020F0502020204030204" charset="0"/>
                <a:cs typeface="Calibri" panose="020F0502020204030204" charset="0"/>
              </a:rPr>
              <a:t>Volkswagen</a:t>
            </a: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, often abbreviated as </a:t>
            </a:r>
            <a:r>
              <a:rPr lang="en-US" b="1" dirty="0">
                <a:latin typeface="Calibri" panose="020F0502020204030204" charset="0"/>
                <a:cs typeface="Calibri" panose="020F0502020204030204" charset="0"/>
              </a:rPr>
              <a:t>VW</a:t>
            </a: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, is one of the world’s largest and most well-known automobile manufacturers. Founded in 1937 in Germany, </a:t>
            </a:r>
            <a:r>
              <a:rPr lang="en-US" b="1" dirty="0">
                <a:latin typeface="Calibri" panose="020F0502020204030204" charset="0"/>
                <a:cs typeface="Calibri" panose="020F0502020204030204" charset="0"/>
              </a:rPr>
              <a:t>Volkswagen</a:t>
            </a: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 was created as a state-owned company by the German Labor Front. The name "</a:t>
            </a:r>
            <a:r>
              <a:rPr lang="en-US" b="1" dirty="0">
                <a:latin typeface="Calibri" panose="020F0502020204030204" charset="0"/>
                <a:cs typeface="Calibri" panose="020F0502020204030204" charset="0"/>
              </a:rPr>
              <a:t>Volkswagen</a:t>
            </a: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" translates to "People's Car" in German, reflecting its original purpose to produce affordable, reliable cars for the masses.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14B08B-87FF-4B3A-8DEC-5F094042ED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2273" b="22273"/>
          <a:stretch>
            <a:fillRect/>
          </a:stretch>
        </p:blipFill>
        <p:spPr>
          <a:xfrm>
            <a:off x="3279653" y="2910689"/>
            <a:ext cx="5632694" cy="416355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7525" y="3569335"/>
            <a:ext cx="4889500" cy="2426335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charset="0"/>
                <a:cs typeface="Calibri" panose="020F0502020204030204" charset="0"/>
              </a:rPr>
              <a:t>The name "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" panose="020F0502020204030204" charset="0"/>
                <a:cs typeface="Calibri" panose="020F0502020204030204" charset="0"/>
              </a:rPr>
              <a:t>Volkswagen" translates to "People's Car" in German.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" panose="020F0502020204030204" charset="0"/>
                <a:cs typeface="Calibri" panose="020F050202020403020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" panose="020F0502020204030204" charset="0"/>
                <a:cs typeface="Calibri" panose="020F050202020403020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" panose="020F0502020204030204" charset="0"/>
                <a:cs typeface="Calibri" panose="020F0502020204030204" charset="0"/>
              </a:rPr>
              <a:t>The main idea behind Volkswagen was to make Affordable and Reliable cars for the common people. 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8294" t="4245" r="4878" b="37630"/>
          <a:stretch>
            <a:fillRect/>
          </a:stretch>
        </p:blipFill>
        <p:spPr>
          <a:xfrm>
            <a:off x="241602" y="343663"/>
            <a:ext cx="6169623" cy="617067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64" y="253164"/>
            <a:ext cx="2028825" cy="2257425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787390" y="253365"/>
            <a:ext cx="6268720" cy="318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Hitler personally envisioned the "people's car" that could be sold for less price and he involved engineer Ferdinand Porsche in its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At a Nazi rally in 1938, He declared that the car was built to meet the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transportation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  needs of the broad masses.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pPr algn="ctr"/>
            <a:r>
              <a:rPr lang="en-US" altLang="en-IN" dirty="0">
                <a:latin typeface="Adobe Garamond Pro" panose="02020502060506020403" charset="0"/>
                <a:cs typeface="Adobe Garamond Pro" panose="02020502060506020403" charset="0"/>
              </a:rPr>
              <a:t>Evolution of Volkswagen as brand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191" y="1648446"/>
            <a:ext cx="4177017" cy="4526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charset="0"/>
                <a:cs typeface="Adobe Garamond Pro" panose="02020502060506020403" charset="0"/>
              </a:rPr>
              <a:t>Mission Statement</a:t>
            </a:r>
            <a:br>
              <a:rPr lang="en-US" dirty="0">
                <a:latin typeface="Adobe Garamond Pro" panose="02020502060506020403" charset="0"/>
                <a:cs typeface="Adobe Garamond Pro" panose="02020502060506020403" charset="0"/>
              </a:rPr>
            </a:br>
            <a:endParaRPr lang="en-US" dirty="0">
              <a:latin typeface="Adobe Garamond Pro" panose="02020502060506020403" charset="0"/>
              <a:cs typeface="Adobe Garamond Pro" panose="0202050206050602040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7471" y="1727824"/>
            <a:ext cx="5250500" cy="4630581"/>
          </a:xfrm>
        </p:spPr>
        <p:txBody>
          <a:bodyPr/>
          <a:lstStyle/>
          <a:p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Mobility for generations to come .Focus on sustainable mobility solutions.</a:t>
            </a:r>
          </a:p>
          <a:p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 Volkswagen’s commitment to providing transportation options . Focusing on serving the needs and desires of customers.</a:t>
            </a:r>
          </a:p>
          <a:p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The mission statement of Volkswagen purpose is to provide solutions to people for transportation and connect places .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4225" b="24225"/>
          <a:stretch>
            <a:fillRect/>
          </a:stretch>
        </p:blipFill>
        <p:spPr>
          <a:xfrm>
            <a:off x="6282793" y="-575310"/>
            <a:ext cx="6307353" cy="578037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5"/>
          </p:nvPr>
        </p:nvSpPr>
        <p:spPr>
          <a:xfrm>
            <a:off x="1172759" y="2080212"/>
            <a:ext cx="3090352" cy="605487"/>
          </a:xfrm>
        </p:spPr>
        <p:txBody>
          <a:bodyPr/>
          <a:lstStyle/>
          <a:p>
            <a:pPr algn="ctr"/>
            <a:r>
              <a:rPr lang="en-US" sz="2800" dirty="0">
                <a:latin typeface="Adobe Garamond Pro" panose="02020502060506020403" charset="0"/>
                <a:cs typeface="Adobe Garamond Pro" panose="02020502060506020403" charset="0"/>
              </a:rPr>
              <a:t>Vision </a:t>
            </a:r>
            <a:endParaRPr lang="en-US" sz="2800" dirty="0"/>
          </a:p>
          <a:p>
            <a:pPr algn="l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150" y="3300730"/>
            <a:ext cx="4363085" cy="265176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To become the most innovative volume manufacturer and leading provider of sustainable mobility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charset="0"/>
                <a:cs typeface="Calibri" panose="020F0502020204030204" charset="0"/>
                <a:sym typeface="+mn-ea"/>
              </a:rPr>
              <a:t>To be so effective that we are able to be helpful to others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9"/>
          </p:nvPr>
        </p:nvSpPr>
        <p:spPr>
          <a:xfrm>
            <a:off x="7139305" y="2456815"/>
            <a:ext cx="4262755" cy="202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Innovation and technology leaders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Sustainability and environmental protection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Customer satisfaction and quality excellence.</a:t>
            </a:r>
          </a:p>
          <a:p>
            <a:pPr algn="ctr"/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sz="2800" dirty="0">
                <a:latin typeface="Adobe Garamond Pro" panose="02020502060506020403" charset="0"/>
                <a:cs typeface="Adobe Garamond Pro" panose="02020502060506020403" charset="0"/>
              </a:rPr>
              <a:t>Core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66874" y="2146383"/>
            <a:ext cx="4486275" cy="3366522"/>
          </a:xfrm>
        </p:spPr>
        <p:txBody>
          <a:bodyPr/>
          <a:lstStyle/>
          <a:p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Customer convenience and diverse needs. Accountability, ethics and passion.</a:t>
            </a:r>
          </a:p>
          <a:p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Commitment towards the customer.</a:t>
            </a:r>
          </a:p>
          <a:p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To become the global leader in electric vehicles, Volkswagen is aiming to make a significant commitment towards electrifying its products lineup.</a:t>
            </a:r>
          </a:p>
          <a:p>
            <a:r>
              <a:rPr lang="en-US" sz="2000" dirty="0">
                <a:latin typeface="Calibri" panose="020F0502020204030204" charset="0"/>
                <a:cs typeface="Calibri" panose="020F0502020204030204" charset="0"/>
              </a:rPr>
              <a:t>The brand carries a strong recognition and trust in many market which contributes in the company’s success.</a:t>
            </a:r>
          </a:p>
          <a:p>
            <a:endParaRPr lang="en-IN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363" y="682313"/>
            <a:ext cx="4937211" cy="1325563"/>
          </a:xfrm>
        </p:spPr>
        <p:txBody>
          <a:bodyPr/>
          <a:lstStyle/>
          <a:p>
            <a:r>
              <a:rPr lang="en-US" dirty="0">
                <a:latin typeface="Adobe Garamond Pro" panose="02020502060506020403" charset="0"/>
                <a:cs typeface="Adobe Garamond Pro" panose="02020502060506020403" charset="0"/>
              </a:rPr>
              <a:t>Key Analysis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7" r="3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dobe Garamond Pro" panose="02020502060506020403" charset="0"/>
                <a:cs typeface="Adobe Garamond Pro" panose="02020502060506020403" charset="0"/>
              </a:rPr>
              <a:t>Volkswagen’s pRODUCT	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5"/>
          </p:nvPr>
        </p:nvSpPr>
        <p:spPr>
          <a:xfrm>
            <a:off x="218944" y="2933154"/>
            <a:ext cx="3445566" cy="495388"/>
          </a:xfrm>
        </p:spPr>
        <p:txBody>
          <a:bodyPr/>
          <a:lstStyle/>
          <a:p>
            <a:r>
              <a:rPr lang="en-IN" sz="2000" dirty="0"/>
              <a:t>Passenger Vehicles 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>
          <a:xfrm>
            <a:off x="8527124" y="2809789"/>
            <a:ext cx="3445566" cy="502873"/>
          </a:xfrm>
        </p:spPr>
        <p:txBody>
          <a:bodyPr/>
          <a:lstStyle/>
          <a:p>
            <a:r>
              <a:rPr lang="en-IN" dirty="0"/>
              <a:t>Electric Vehicle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>
          <a:xfrm>
            <a:off x="8746565" y="3313069"/>
            <a:ext cx="3445200" cy="2504663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ID.Series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ID.3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 ID.4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ID.5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ID.Buzz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19126" y="3312662"/>
            <a:ext cx="3445566" cy="239902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Volkswagen Golf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 Passat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 Polo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Jetta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Tiguan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charset="0"/>
                <a:cs typeface="Calibri" panose="020F0502020204030204" charset="0"/>
              </a:rPr>
              <a:t>Touareg 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905" b="12905"/>
          <a:stretch>
            <a:fillRect/>
          </a:stretch>
        </p:blipFill>
        <p:spPr>
          <a:xfrm>
            <a:off x="3884613" y="1630363"/>
            <a:ext cx="4422775" cy="437356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Products</a:t>
            </a:r>
            <a:endParaRPr lang="en-IN" dirty="0">
              <a:latin typeface="Adobe Garamond Pro" panose="020205020605060204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126" y="3424194"/>
            <a:ext cx="3445566" cy="250466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Transporter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 Caddy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 Crafter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Amarok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8543365" y="3423787"/>
            <a:ext cx="3445200" cy="239902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Audi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Porsche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Bentley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Lamborghini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Bugatti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/>
          <a:lstStyle/>
          <a:p>
            <a:r>
              <a:rPr lang="en-IN" dirty="0"/>
              <a:t>Commercial Vehicles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8527124" y="2806886"/>
            <a:ext cx="3445566" cy="495389"/>
          </a:xfrm>
        </p:spPr>
        <p:txBody>
          <a:bodyPr/>
          <a:lstStyle/>
          <a:p>
            <a:r>
              <a:rPr lang="en-IN" dirty="0"/>
              <a:t>Luxury Brands Under Volkswagen Group</a:t>
            </a: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098" b="10098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201;#369613;#405185;#369679;#369645;#369657;#15048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/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infopath/2007/PartnerControls"/>
    <ds:schemaRef ds:uri="http://purl.org/dc/dcmitype/"/>
    <ds:schemaRef ds:uri="http://www.w3.org/XML/1998/namespace"/>
    <ds:schemaRef ds:uri="16c05727-aa75-4e4a-9b5f-8a80a1165891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678</Words>
  <Application>Microsoft Office PowerPoint</Application>
  <PresentationFormat>Widescreen</PresentationFormat>
  <Paragraphs>127</Paragraphs>
  <Slides>19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Adobe Garamond Pro</vt:lpstr>
      <vt:lpstr>Adobe Garamond Pro Bold</vt:lpstr>
      <vt:lpstr>Algerian</vt:lpstr>
      <vt:lpstr>Arial</vt:lpstr>
      <vt:lpstr>Arial Narrow</vt:lpstr>
      <vt:lpstr>Calibri</vt:lpstr>
      <vt:lpstr>Manrope SemiBold</vt:lpstr>
      <vt:lpstr>Wingdings</vt:lpstr>
      <vt:lpstr>Office Theme</vt:lpstr>
      <vt:lpstr>VOlKSWAGEN</vt:lpstr>
      <vt:lpstr>Volkswagen</vt:lpstr>
      <vt:lpstr>The name "Volkswagen" translates to "People's Car" in German.  The main idea behind Volkswagen was to make Affordable and Reliable cars for the common people. </vt:lpstr>
      <vt:lpstr>Evolution of Volkswagen as brand</vt:lpstr>
      <vt:lpstr>Mission Statement </vt:lpstr>
      <vt:lpstr>PowerPoint Presentation</vt:lpstr>
      <vt:lpstr>Key Analysis</vt:lpstr>
      <vt:lpstr> Volkswagen’s pRODUCT </vt:lpstr>
      <vt:lpstr>Products</vt:lpstr>
      <vt:lpstr>PowerPoint Presentation</vt:lpstr>
      <vt:lpstr>Market Analysis</vt:lpstr>
      <vt:lpstr>Regional</vt:lpstr>
      <vt:lpstr>Market Trends</vt:lpstr>
      <vt:lpstr>PowerPoint Presentation</vt:lpstr>
      <vt:lpstr>PowerPoint Presentation</vt:lpstr>
      <vt:lpstr>PowerPoint Presentation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22</cp:revision>
  <dcterms:created xsi:type="dcterms:W3CDTF">2024-08-25T10:12:00Z</dcterms:created>
  <dcterms:modified xsi:type="dcterms:W3CDTF">2025-06-08T08:40:21Z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6D41EABFF7034CA2BA1C6D61FEF8C819_12</vt:lpwstr>
  </property>
  <property fmtid="{D5CDD505-2E9C-101B-9397-08002B2CF9AE}" pid="4" name="KSOProductBuildVer">
    <vt:lpwstr>1033-12.2.0.17562</vt:lpwstr>
  </property>
</Properties>
</file>